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5" r:id="rId13"/>
    <p:sldId id="292" r:id="rId14"/>
    <p:sldId id="293" r:id="rId15"/>
    <p:sldId id="294" r:id="rId16"/>
    <p:sldId id="296" r:id="rId17"/>
    <p:sldId id="297" r:id="rId18"/>
    <p:sldId id="298" r:id="rId19"/>
    <p:sldId id="299" r:id="rId20"/>
    <p:sldId id="300" r:id="rId21"/>
    <p:sldId id="303" r:id="rId22"/>
    <p:sldId id="302" r:id="rId23"/>
    <p:sldId id="304" r:id="rId24"/>
    <p:sldId id="257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652" y="-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AC09E-59DD-49E5-AB62-9EF93DFFBCDA}" type="datetimeFigureOut">
              <a:rPr lang="ru-RU"/>
              <a:pPr>
                <a:defRPr/>
              </a:pPr>
              <a:t>08.01.2026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461C4-AA5A-403C-8FB5-BAA87DBEE3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32AAF-7FD4-422B-A1BA-3910D66128FF}" type="datetimeFigureOut">
              <a:rPr lang="ru-RU"/>
              <a:pPr>
                <a:defRPr/>
              </a:pPr>
              <a:t>08.01.2026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C56C2-93EF-4BD2-B0E9-5EAA03C1CA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C4ADD-E0C0-4A8C-8488-ADC55B845237}" type="datetimeFigureOut">
              <a:rPr lang="ru-RU"/>
              <a:pPr>
                <a:defRPr/>
              </a:pPr>
              <a:t>08.01.2026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501AD-A536-430F-97FF-71894ADD10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396FD-85D6-45C9-B5F3-CCAB88631FA9}" type="datetimeFigureOut">
              <a:rPr lang="ru-RU"/>
              <a:pPr>
                <a:defRPr/>
              </a:pPr>
              <a:t>08.01.2026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BA587-BBAC-453A-9FA2-05BBE2616E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645E4-99CE-46C9-89BF-F9FA611A6CDA}" type="datetimeFigureOut">
              <a:rPr lang="ru-RU"/>
              <a:pPr>
                <a:defRPr/>
              </a:pPr>
              <a:t>08.01.2026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75B64-D7A1-42C8-B35F-762252E245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1EED4-F302-4591-867E-FB08EEFFD0FC}" type="datetimeFigureOut">
              <a:rPr lang="ru-RU"/>
              <a:pPr>
                <a:defRPr/>
              </a:pPr>
              <a:t>08.01.2026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04E62-8B31-40A9-AC63-D2ACDEA62F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C9F8B-FCCB-4159-9D79-24CC942D5A83}" type="datetimeFigureOut">
              <a:rPr lang="ru-RU"/>
              <a:pPr>
                <a:defRPr/>
              </a:pPr>
              <a:t>08.01.2026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04679-1345-4B7F-8B67-858ED75FB0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4F6D8-5A94-4E72-A956-4B46B76D8E30}" type="datetimeFigureOut">
              <a:rPr lang="ru-RU"/>
              <a:pPr>
                <a:defRPr/>
              </a:pPr>
              <a:t>08.01.2026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A559C-3F53-40F6-9F62-F55454E9B6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8CCC3-9002-44B3-9CB5-0C3C9DBD0364}" type="datetimeFigureOut">
              <a:rPr lang="ru-RU"/>
              <a:pPr>
                <a:defRPr/>
              </a:pPr>
              <a:t>08.01.2026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BF20D-DA20-4490-991F-64699C4890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FF6C7-28B5-4AD2-B272-0D12CE3F5696}" type="datetimeFigureOut">
              <a:rPr lang="ru-RU"/>
              <a:pPr>
                <a:defRPr/>
              </a:pPr>
              <a:t>08.01.2026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9CC87-4E54-4C4D-ACB3-B7A8B3C5C6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4EAC5-8079-47EA-88B3-375E2EC1D890}" type="datetimeFigureOut">
              <a:rPr lang="ru-RU"/>
              <a:pPr>
                <a:defRPr/>
              </a:pPr>
              <a:t>08.01.2026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35ECD-12FA-4A31-AD8E-0611FA05B8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27174AF-CEF9-4A08-A416-4AE3D00F74D8}" type="datetimeFigureOut">
              <a:rPr lang="ru-RU"/>
              <a:pPr>
                <a:defRPr/>
              </a:pPr>
              <a:t>08.01.2026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527C81-950F-4324-B3CE-1EF946C9F9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wipe dir="d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4" descr="Школьная доска. Шаблон для презентац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9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195513" y="1341438"/>
            <a:ext cx="4968875" cy="1574800"/>
          </a:xfrm>
          <a:prstGeom prst="rect">
            <a:avLst/>
          </a:prstGeom>
        </p:spPr>
        <p:txBody>
          <a:bodyPr anchor="ctr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Умники и умницы</a:t>
            </a:r>
            <a:br>
              <a:rPr lang="ru-RU" sz="4400" b="1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</a:br>
            <a:r>
              <a:rPr lang="ru-RU" sz="4400" b="1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2 класс</a:t>
            </a:r>
            <a:endParaRPr lang="ru-RU" sz="4400" b="1" dirty="0">
              <a:solidFill>
                <a:schemeClr val="bg1"/>
              </a:solidFill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268538" y="3284538"/>
            <a:ext cx="4967287" cy="1574800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Занятие 27.</a:t>
            </a:r>
            <a:endParaRPr lang="ru-RU" sz="4400" dirty="0">
              <a:solidFill>
                <a:schemeClr val="bg1"/>
              </a:solidFill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323850" y="692150"/>
            <a:ext cx="4176713" cy="2016125"/>
          </a:xfrm>
          <a:prstGeom prst="cloudCallout">
            <a:avLst>
              <a:gd name="adj1" fmla="val -14500"/>
              <a:gd name="adj2" fmla="val 9293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Кто улетает осенью на юг?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5580063" y="692150"/>
            <a:ext cx="3095625" cy="2089150"/>
          </a:xfrm>
          <a:prstGeom prst="cloudCallout">
            <a:avLst>
              <a:gd name="adj1" fmla="val -2783"/>
              <a:gd name="adj2" fmla="val 120655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Птицы.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23556" name="Picture 4" descr="http://s7.rimg.info/1704087f7398b7526373f1b6516a7e8e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2708275"/>
            <a:ext cx="2443162" cy="242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2" descr="https://avatars.mds.yandex.net/get-kinopoisk-image/1704946/5a81748a-74fb-464c-9c0d-ec06971e26de/1920x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8176" r="4622"/>
          <a:stretch>
            <a:fillRect/>
          </a:stretch>
        </p:blipFill>
        <p:spPr bwMode="auto">
          <a:xfrm>
            <a:off x="0" y="2565400"/>
            <a:ext cx="1990725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2" descr="0_e44f4_db1ff9d9_L (329x500, 106Kb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2636838"/>
            <a:ext cx="2517775" cy="382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179388" y="620713"/>
            <a:ext cx="5040312" cy="2879725"/>
          </a:xfrm>
          <a:prstGeom prst="cloudCallout">
            <a:avLst>
              <a:gd name="adj1" fmla="val -14500"/>
              <a:gd name="adj2" fmla="val 9293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По чему часто ходят и никогда не ездят?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5364163" y="620713"/>
            <a:ext cx="3529012" cy="2160587"/>
          </a:xfrm>
          <a:prstGeom prst="cloudCallout">
            <a:avLst>
              <a:gd name="adj1" fmla="val -2783"/>
              <a:gd name="adj2" fmla="val 120655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По лестнице.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23555" name="Picture 2" descr="https://avatars.mds.yandex.net/get-kinopoisk-image/1704946/5a81748a-74fb-464c-9c0d-ec06971e26de/1920x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8176" r="4622"/>
          <a:stretch>
            <a:fillRect/>
          </a:stretch>
        </p:blipFill>
        <p:spPr bwMode="auto">
          <a:xfrm>
            <a:off x="0" y="2492375"/>
            <a:ext cx="199072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2" descr="0_e44f4_db1ff9d9_L (329x500, 106Kb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2636838"/>
            <a:ext cx="2517775" cy="382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AutoShape 2" descr="https://i.pinimg.com/originals/9d/92/70/9d9270b905d180d6e5416b311a436d7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4340" name="Picture 4" descr="C:\Users\Елена\Desktop\9d9270b905d180d6e5416b311a436d79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92275" y="3141663"/>
            <a:ext cx="5395913" cy="340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713" y="188913"/>
            <a:ext cx="5368925" cy="5222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</a:rPr>
              <a:t>Развиваю логическое мышление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388" y="765175"/>
            <a:ext cx="8713787" cy="12001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1. Расставь в свободных клеточках числа 4, 5, 6, 7, 8, 9  так, чтобы сумма чисел в каждом столбце и каждой строке равнялась 15.</a:t>
            </a:r>
            <a:endParaRPr lang="ru-RU" sz="24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8313" y="2133600"/>
          <a:ext cx="4559300" cy="39306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0056"/>
                <a:gridCol w="1520056"/>
                <a:gridCol w="1520056"/>
              </a:tblGrid>
              <a:tr h="1229395">
                <a:tc>
                  <a:txBody>
                    <a:bodyPr/>
                    <a:lstStyle/>
                    <a:p>
                      <a:pPr algn="ctr"/>
                      <a:endParaRPr lang="ru-RU" sz="8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/>
                        <a:t>1</a:t>
                      </a:r>
                      <a:endParaRPr lang="ru-RU" sz="8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8000" b="1"/>
                    </a:p>
                  </a:txBody>
                  <a:tcPr/>
                </a:tc>
              </a:tr>
              <a:tr h="1229395">
                <a:tc>
                  <a:txBody>
                    <a:bodyPr/>
                    <a:lstStyle/>
                    <a:p>
                      <a:pPr algn="ctr"/>
                      <a:endParaRPr lang="ru-RU" sz="8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8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/>
                        <a:t>3</a:t>
                      </a:r>
                      <a:endParaRPr lang="ru-RU" sz="8000" b="1" dirty="0"/>
                    </a:p>
                  </a:txBody>
                  <a:tcPr/>
                </a:tc>
              </a:tr>
              <a:tr h="1229395"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/>
                        <a:t>2</a:t>
                      </a:r>
                      <a:endParaRPr lang="ru-RU" sz="8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8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80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Прямоугольник 5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5100" y="1841500"/>
            <a:ext cx="1876425" cy="1663700"/>
          </a:xfrm>
          <a:prstGeom prst="rect">
            <a:avLst/>
          </a:prstGeom>
          <a:noFill/>
        </p:spPr>
      </p:pic>
      <p:pic>
        <p:nvPicPr>
          <p:cNvPr id="7" name="Прямоугольник 6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33750" y="1841500"/>
            <a:ext cx="1878013" cy="1663700"/>
          </a:xfrm>
          <a:prstGeom prst="rect">
            <a:avLst/>
          </a:prstGeom>
          <a:noFill/>
        </p:spPr>
      </p:pic>
      <p:pic>
        <p:nvPicPr>
          <p:cNvPr id="8" name="Прямоугольник 7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8125" y="3140075"/>
            <a:ext cx="1876425" cy="1663700"/>
          </a:xfrm>
          <a:prstGeom prst="rect">
            <a:avLst/>
          </a:prstGeom>
          <a:noFill/>
        </p:spPr>
      </p:pic>
      <p:pic>
        <p:nvPicPr>
          <p:cNvPr id="9" name="Прямоугольник 8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49425" y="3140075"/>
            <a:ext cx="1878013" cy="1663700"/>
          </a:xfrm>
          <a:prstGeom prst="rect">
            <a:avLst/>
          </a:prstGeom>
          <a:noFill/>
        </p:spPr>
      </p:pic>
      <p:pic>
        <p:nvPicPr>
          <p:cNvPr id="10" name="Прямоугольник 9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49425" y="4438650"/>
            <a:ext cx="1878013" cy="1663700"/>
          </a:xfrm>
          <a:prstGeom prst="rect">
            <a:avLst/>
          </a:prstGeom>
          <a:noFill/>
        </p:spPr>
      </p:pic>
      <p:pic>
        <p:nvPicPr>
          <p:cNvPr id="11" name="Прямоугольник 10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33750" y="4438650"/>
            <a:ext cx="1878013" cy="1663700"/>
          </a:xfrm>
          <a:prstGeom prst="rect">
            <a:avLst/>
          </a:prstGeom>
          <a:noFill/>
        </p:spPr>
      </p:pic>
      <p:sp>
        <p:nvSpPr>
          <p:cNvPr id="24603" name="AutoShape 2" descr="https://i.pinimg.com/736x/4d/71/e8/4d71e869a227a83cd00398693686bd4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4604" name="Picture 3" descr="C:\Users\Елена\Desktop\4d71e869a227a83cd00398693686bd46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2708275"/>
            <a:ext cx="2443163" cy="357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58888" y="1196975"/>
            <a:ext cx="7200900" cy="91440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tx1"/>
                </a:solidFill>
              </a:rPr>
              <a:t>10   17   24   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16238" y="2276475"/>
            <a:ext cx="3959225" cy="6477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Закономерность</a:t>
            </a:r>
            <a:r>
              <a:rPr lang="ru-RU" sz="4800" b="1" dirty="0">
                <a:solidFill>
                  <a:schemeClr val="tx1"/>
                </a:solidFill>
              </a:rPr>
              <a:t> </a:t>
            </a:r>
            <a:r>
              <a:rPr lang="ru-RU" sz="4800" b="1" dirty="0">
                <a:solidFill>
                  <a:srgbClr val="FF0000"/>
                </a:solidFill>
              </a:rPr>
              <a:t>+7   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00563" y="1268413"/>
            <a:ext cx="1008062" cy="72072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31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72225" y="1196975"/>
            <a:ext cx="1079500" cy="71913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38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339975" y="3284538"/>
            <a:ext cx="6264275" cy="91440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tx1"/>
                </a:solidFill>
              </a:rPr>
              <a:t>40   35   30   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555875" y="4437063"/>
            <a:ext cx="4824413" cy="6477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Закономерность </a:t>
            </a:r>
            <a:r>
              <a:rPr lang="ru-RU" sz="3600" b="1" dirty="0">
                <a:solidFill>
                  <a:srgbClr val="FF0000"/>
                </a:solidFill>
              </a:rPr>
              <a:t>+ 5  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19700" y="3357563"/>
            <a:ext cx="1008063" cy="719137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35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443663" y="3357563"/>
            <a:ext cx="1008062" cy="719137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40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03575" y="188913"/>
            <a:ext cx="3295650" cy="4619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2. Закончи ряды чисел.</a:t>
            </a:r>
            <a:endParaRPr lang="ru-RU" sz="2400" dirty="0"/>
          </a:p>
        </p:txBody>
      </p:sp>
      <p:sp>
        <p:nvSpPr>
          <p:cNvPr id="25610" name="AutoShape 2" descr="https://i.pinimg.com/736x/77/ee/4a/77ee4a1eebe67293d64cf46d2305860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5611" name="Picture 3" descr="C:\Users\Елена\Desktop\77ee4a1eebe67293d64cf46d2305860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9099"/>
          <a:stretch>
            <a:fillRect/>
          </a:stretch>
        </p:blipFill>
        <p:spPr bwMode="auto">
          <a:xfrm>
            <a:off x="179388" y="2276475"/>
            <a:ext cx="1946275" cy="404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900113" y="1268413"/>
            <a:ext cx="7200900" cy="9144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tx1"/>
                </a:solidFill>
              </a:rPr>
              <a:t>В    Е    (       )    К   Н   (      )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48038" y="1412875"/>
            <a:ext cx="792162" cy="72072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З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732588" y="1412875"/>
            <a:ext cx="792162" cy="72072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Р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63713" y="2492375"/>
            <a:ext cx="7200900" cy="9144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tx1"/>
                </a:solidFill>
              </a:rPr>
              <a:t>А  Е  Ё  (       )  О  У  Ы  (      )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67175" y="2636838"/>
            <a:ext cx="792163" cy="72072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И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740650" y="2636838"/>
            <a:ext cx="792163" cy="72072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Э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68538" y="3789363"/>
            <a:ext cx="6732587" cy="9144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tx1"/>
                </a:solidFill>
              </a:rPr>
              <a:t>К  М  (       ) Р  Т  (      )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716463" y="3933825"/>
            <a:ext cx="792162" cy="71913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О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308850" y="3933825"/>
            <a:ext cx="792163" cy="71913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Ф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484438" y="404813"/>
            <a:ext cx="4322762" cy="4619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3. Впиши недостающие буквы.</a:t>
            </a:r>
            <a:endParaRPr lang="ru-RU" sz="2400" dirty="0"/>
          </a:p>
        </p:txBody>
      </p:sp>
      <p:pic>
        <p:nvPicPr>
          <p:cNvPr id="26635" name="Picture 3" descr="C:\Users\Елена\Desktop\77ee4a1eebe67293d64cf46d2305860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9099"/>
          <a:stretch>
            <a:fillRect/>
          </a:stretch>
        </p:blipFill>
        <p:spPr bwMode="auto">
          <a:xfrm>
            <a:off x="179388" y="2276475"/>
            <a:ext cx="1946275" cy="404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492500" y="1484313"/>
            <a:ext cx="792163" cy="576262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</a:rPr>
              <a:t>Д</a:t>
            </a:r>
            <a:r>
              <a:rPr lang="ru-RU" sz="36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203575" y="2060575"/>
            <a:ext cx="792163" cy="576263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</a:rPr>
              <a:t>Л</a:t>
            </a:r>
            <a:r>
              <a:rPr lang="ru-RU" sz="36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916238" y="2636838"/>
            <a:ext cx="792162" cy="576262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</a:rPr>
              <a:t>П</a:t>
            </a:r>
            <a:r>
              <a:rPr lang="ru-RU" sz="36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771775" y="3213100"/>
            <a:ext cx="792163" cy="576263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</a:rPr>
              <a:t>С</a:t>
            </a:r>
            <a:r>
              <a:rPr lang="ru-RU" sz="36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484438" y="3789363"/>
            <a:ext cx="792162" cy="576262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</a:rPr>
              <a:t>Т</a:t>
            </a:r>
            <a:r>
              <a:rPr lang="ru-RU" sz="36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700338" y="4365625"/>
            <a:ext cx="1223962" cy="576263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</a:rPr>
              <a:t>ОС</a:t>
            </a:r>
            <a:r>
              <a:rPr lang="ru-RU" sz="36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987675" y="4941888"/>
            <a:ext cx="1223963" cy="574675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</a:rPr>
              <a:t>ЯС</a:t>
            </a:r>
            <a:r>
              <a:rPr lang="ru-RU" sz="36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348038" y="5589588"/>
            <a:ext cx="1584325" cy="576262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</a:rPr>
              <a:t>ТЮЛ</a:t>
            </a:r>
            <a:r>
              <a:rPr lang="ru-RU" sz="36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5076825" y="3573463"/>
            <a:ext cx="1582738" cy="576262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</a:rPr>
              <a:t>.  .  .</a:t>
            </a:r>
            <a:r>
              <a:rPr lang="ru-RU" sz="36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219700" y="3644900"/>
            <a:ext cx="1223963" cy="504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1"/>
                </a:solidFill>
              </a:rPr>
              <a:t>ЕНЬ</a:t>
            </a:r>
            <a:r>
              <a:rPr lang="ru-RU" sz="3600" b="1" dirty="0">
                <a:solidFill>
                  <a:schemeClr val="tx1"/>
                </a:solidFill>
              </a:rPr>
              <a:t> </a:t>
            </a:r>
          </a:p>
        </p:txBody>
      </p:sp>
      <p:cxnSp>
        <p:nvCxnSpPr>
          <p:cNvPr id="24" name="Прямая соединительная линия 23"/>
          <p:cNvCxnSpPr>
            <a:stCxn id="11" idx="3"/>
            <a:endCxn id="19" idx="0"/>
          </p:cNvCxnSpPr>
          <p:nvPr/>
        </p:nvCxnSpPr>
        <p:spPr>
          <a:xfrm>
            <a:off x="4284663" y="1773238"/>
            <a:ext cx="1582737" cy="1800225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endCxn id="19" idx="0"/>
          </p:cNvCxnSpPr>
          <p:nvPr/>
        </p:nvCxnSpPr>
        <p:spPr>
          <a:xfrm>
            <a:off x="3995738" y="2349500"/>
            <a:ext cx="1871662" cy="1223963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endCxn id="19" idx="1"/>
          </p:cNvCxnSpPr>
          <p:nvPr/>
        </p:nvCxnSpPr>
        <p:spPr>
          <a:xfrm>
            <a:off x="3708400" y="2924175"/>
            <a:ext cx="1368425" cy="936625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endCxn id="19" idx="1"/>
          </p:cNvCxnSpPr>
          <p:nvPr/>
        </p:nvCxnSpPr>
        <p:spPr>
          <a:xfrm>
            <a:off x="3563938" y="3500438"/>
            <a:ext cx="1512887" cy="360362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3276600" y="3860800"/>
            <a:ext cx="1800225" cy="144463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endCxn id="20" idx="2"/>
          </p:cNvCxnSpPr>
          <p:nvPr/>
        </p:nvCxnSpPr>
        <p:spPr>
          <a:xfrm flipV="1">
            <a:off x="3924300" y="4149725"/>
            <a:ext cx="1908175" cy="43180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endCxn id="20" idx="2"/>
          </p:cNvCxnSpPr>
          <p:nvPr/>
        </p:nvCxnSpPr>
        <p:spPr>
          <a:xfrm flipV="1">
            <a:off x="4211638" y="4149725"/>
            <a:ext cx="1620837" cy="107950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endCxn id="20" idx="2"/>
          </p:cNvCxnSpPr>
          <p:nvPr/>
        </p:nvCxnSpPr>
        <p:spPr>
          <a:xfrm flipV="1">
            <a:off x="4859338" y="4149725"/>
            <a:ext cx="973137" cy="1655763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323850" y="549275"/>
            <a:ext cx="8569325" cy="8302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4. В пустые скобки справа поставь такие буквы, чтобы получились слова.</a:t>
            </a:r>
            <a:endParaRPr lang="ru-RU" sz="2400" dirty="0"/>
          </a:p>
        </p:txBody>
      </p:sp>
      <p:sp>
        <p:nvSpPr>
          <p:cNvPr id="32" name="TextBox 31"/>
          <p:cNvSpPr txBox="1"/>
          <p:nvPr/>
        </p:nvSpPr>
        <p:spPr>
          <a:xfrm>
            <a:off x="1763713" y="0"/>
            <a:ext cx="5368925" cy="5238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</a:rPr>
              <a:t>Развиваю логическое мышление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27669" name="Picture 3" descr="C:\Users\Елена\Desktop\77ee4a1eebe67293d64cf46d2305860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9099"/>
          <a:stretch>
            <a:fillRect/>
          </a:stretch>
        </p:blipFill>
        <p:spPr bwMode="auto">
          <a:xfrm>
            <a:off x="179388" y="2276475"/>
            <a:ext cx="1946275" cy="404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70" name="Picture 2" descr="0_8d925_42306984_XL (413x700, 221Kb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4025" y="2060575"/>
            <a:ext cx="2149475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0" y="692150"/>
            <a:ext cx="7524750" cy="13684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5. А) В слове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«ТУФЛЯ» </a:t>
            </a:r>
            <a:r>
              <a:rPr lang="ru-RU" sz="2400" b="1" dirty="0">
                <a:solidFill>
                  <a:schemeClr val="tx1"/>
                </a:solidFill>
              </a:rPr>
              <a:t>переставили буквы -  и получилось слово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«ЯУФЛТ». </a:t>
            </a:r>
            <a:r>
              <a:rPr lang="ru-RU" sz="2400" b="1" dirty="0">
                <a:solidFill>
                  <a:schemeClr val="tx1"/>
                </a:solidFill>
              </a:rPr>
              <a:t>Такая же перестановка была в слове </a:t>
            </a:r>
            <a: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«ГРОЗА». </a:t>
            </a:r>
            <a:r>
              <a:rPr lang="ru-RU" sz="2400" b="1" dirty="0">
                <a:solidFill>
                  <a:schemeClr val="tx1"/>
                </a:solidFill>
              </a:rPr>
              <a:t>Что получилось?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27088" y="2420938"/>
            <a:ext cx="2305050" cy="7207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tx1"/>
                </a:solidFill>
              </a:rPr>
              <a:t>АОРЗГ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348038" y="2420938"/>
            <a:ext cx="2303462" cy="7207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tx1"/>
                </a:solidFill>
              </a:rPr>
              <a:t>АЗОРГ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011863" y="2420938"/>
            <a:ext cx="2305050" cy="7207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tx1"/>
                </a:solidFill>
              </a:rPr>
              <a:t>АРОЗГ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979613" y="3284538"/>
            <a:ext cx="2305050" cy="7207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tx1"/>
                </a:solidFill>
              </a:rPr>
              <a:t>АГОЗР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643438" y="3284538"/>
            <a:ext cx="2305050" cy="7207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tx1"/>
                </a:solidFill>
              </a:rPr>
              <a:t>АЗРОГ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276600" y="4149725"/>
            <a:ext cx="2303463" cy="7191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tx1"/>
                </a:solidFill>
              </a:rPr>
              <a:t>АГЗРО</a:t>
            </a:r>
            <a:endParaRPr lang="ru-RU" sz="5400" b="1" dirty="0">
              <a:solidFill>
                <a:schemeClr val="tx1"/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2268538" y="1125538"/>
            <a:ext cx="215900" cy="0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203575" y="1125538"/>
            <a:ext cx="215900" cy="0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682" name="Picture 3" descr="C:\Users\Елена\Desktop\4bbd1cba24c8480e0f4e5c605d7388cf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57563"/>
            <a:ext cx="1912938" cy="316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3" name="Picture 5" descr="0_8f098_badabb39_orig (700x696, 289Kb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3500438"/>
            <a:ext cx="2962275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5" descr="0_8f098_badabb39_orig (700x696, 289Kb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00438"/>
            <a:ext cx="3086100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0" y="692150"/>
            <a:ext cx="7524750" cy="1584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Б) В слове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«ДУПЛО» </a:t>
            </a:r>
            <a:r>
              <a:rPr lang="ru-RU" sz="2400" b="1" dirty="0">
                <a:solidFill>
                  <a:schemeClr val="tx1"/>
                </a:solidFill>
              </a:rPr>
              <a:t>переставили буквы -  и получилось слово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«ДОПЛУ». </a:t>
            </a:r>
            <a:r>
              <a:rPr lang="ru-RU" sz="2400" b="1" dirty="0">
                <a:solidFill>
                  <a:schemeClr val="tx1"/>
                </a:solidFill>
              </a:rPr>
              <a:t>Такая же перестановка была в слове </a:t>
            </a:r>
            <a: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«ТАЛОН». </a:t>
            </a:r>
            <a:r>
              <a:rPr lang="ru-RU" sz="2400" b="1" dirty="0">
                <a:solidFill>
                  <a:schemeClr val="tx1"/>
                </a:solidFill>
              </a:rPr>
              <a:t>Что получилось?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27088" y="2420938"/>
            <a:ext cx="2305050" cy="7207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tx1"/>
                </a:solidFill>
              </a:rPr>
              <a:t>ТЛНОА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348038" y="2420938"/>
            <a:ext cx="2303462" cy="7207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tx1"/>
                </a:solidFill>
              </a:rPr>
              <a:t>ЛТНАО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011863" y="2420938"/>
            <a:ext cx="2305050" cy="7207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tx1"/>
                </a:solidFill>
              </a:rPr>
              <a:t>ТНОАЛ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979613" y="3284538"/>
            <a:ext cx="2305050" cy="7207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tx1"/>
                </a:solidFill>
              </a:rPr>
              <a:t>ТЛАОН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643438" y="3284538"/>
            <a:ext cx="2305050" cy="7207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tx1"/>
                </a:solidFill>
              </a:rPr>
              <a:t>ТНЛАО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276600" y="4149725"/>
            <a:ext cx="2303463" cy="7191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tx1"/>
                </a:solidFill>
              </a:rPr>
              <a:t>ТНЛОА</a:t>
            </a:r>
            <a:endParaRPr lang="ru-RU" sz="5400" b="1" dirty="0">
              <a:solidFill>
                <a:schemeClr val="tx1"/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2484438" y="1052513"/>
            <a:ext cx="215900" cy="0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276600" y="1052513"/>
            <a:ext cx="215900" cy="0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7" name="AutoShape 2" descr="https://i.pinimg.com/originals/4b/bd/1c/4bbd1cba24c8480e0f4e5c605d7388cf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9708" name="Picture 3" descr="C:\Users\Елена\Desktop\4bbd1cba24c8480e0f4e5c605d7388cf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1063" y="3429000"/>
            <a:ext cx="1912937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0" y="692150"/>
            <a:ext cx="7524750" cy="1584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В) В слове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«ПЕНКА» </a:t>
            </a:r>
            <a:r>
              <a:rPr lang="ru-RU" sz="2400" b="1" dirty="0">
                <a:solidFill>
                  <a:schemeClr val="tx1"/>
                </a:solidFill>
              </a:rPr>
              <a:t>переставили буквы -  и получилось слово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«ПАНКЕ». </a:t>
            </a:r>
            <a:r>
              <a:rPr lang="ru-RU" sz="2400" b="1" dirty="0">
                <a:solidFill>
                  <a:schemeClr val="tx1"/>
                </a:solidFill>
              </a:rPr>
              <a:t>Такая же перестановка была в слове </a:t>
            </a:r>
            <a: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«КАТЕР». </a:t>
            </a:r>
            <a:r>
              <a:rPr lang="ru-RU" sz="2400" b="1" dirty="0">
                <a:solidFill>
                  <a:schemeClr val="tx1"/>
                </a:solidFill>
              </a:rPr>
              <a:t>Что получилось?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27088" y="2420938"/>
            <a:ext cx="2305050" cy="7207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tx1"/>
                </a:solidFill>
              </a:rPr>
              <a:t>КРЕАТ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348038" y="2420938"/>
            <a:ext cx="2303462" cy="7207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tx1"/>
                </a:solidFill>
              </a:rPr>
              <a:t>КРТЕА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011863" y="2420938"/>
            <a:ext cx="2305050" cy="7207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tx1"/>
                </a:solidFill>
              </a:rPr>
              <a:t>КАЕРТ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979613" y="3284538"/>
            <a:ext cx="2305050" cy="7207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tx1"/>
                </a:solidFill>
              </a:rPr>
              <a:t>КЕАТР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643438" y="3284538"/>
            <a:ext cx="2305050" cy="7207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tx1"/>
                </a:solidFill>
              </a:rPr>
              <a:t>КТЕАР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276600" y="4149725"/>
            <a:ext cx="2303463" cy="7191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tx1"/>
                </a:solidFill>
              </a:rPr>
              <a:t>КТАЕР</a:t>
            </a:r>
            <a:endParaRPr lang="ru-RU" sz="5400" b="1" dirty="0">
              <a:solidFill>
                <a:schemeClr val="tx1"/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2555875" y="1196975"/>
            <a:ext cx="215900" cy="0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203575" y="1196975"/>
            <a:ext cx="215900" cy="0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30" name="Picture 3" descr="C:\Users\Елена\Desktop\4bbd1cba24c8480e0f4e5c605d7388cf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1063" y="3429000"/>
            <a:ext cx="1912937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1" name="Picture 5" descr="0_8f098_badabb39_orig (700x696, 289Kb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00438"/>
            <a:ext cx="3086100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3059113" y="3068638"/>
            <a:ext cx="360362" cy="3381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500563" y="2133600"/>
            <a:ext cx="358775" cy="3381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867400" y="3141663"/>
            <a:ext cx="360363" cy="3381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635375" y="4652963"/>
            <a:ext cx="360363" cy="3381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219700" y="4652963"/>
            <a:ext cx="360363" cy="3381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2843213" y="1989138"/>
            <a:ext cx="2160587" cy="158432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427538" y="1989138"/>
            <a:ext cx="1944687" cy="158432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5219700" y="2997200"/>
            <a:ext cx="936625" cy="223202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492500" y="4868863"/>
            <a:ext cx="23749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132138" y="2852738"/>
            <a:ext cx="863600" cy="244792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3635375" y="1773238"/>
            <a:ext cx="1152525" cy="3455987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4510088" y="1844675"/>
            <a:ext cx="998537" cy="3240088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2700338" y="3213100"/>
            <a:ext cx="3887787" cy="71438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2843213" y="2852738"/>
            <a:ext cx="3097212" cy="2376487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V="1">
            <a:off x="3203575" y="2997200"/>
            <a:ext cx="3313113" cy="2160588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Прямоугольник 20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21488" y="4919663"/>
            <a:ext cx="1993900" cy="1384300"/>
          </a:xfrm>
          <a:prstGeom prst="rect">
            <a:avLst/>
          </a:prstGeom>
          <a:noFill/>
        </p:spPr>
      </p:pic>
      <p:sp>
        <p:nvSpPr>
          <p:cNvPr id="25" name="Прямоугольник 24"/>
          <p:cNvSpPr/>
          <p:nvPr/>
        </p:nvSpPr>
        <p:spPr>
          <a:xfrm>
            <a:off x="323850" y="620713"/>
            <a:ext cx="8640763" cy="8302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Через каждые две точки на рисунке провели прямую. Сколько получилось прямых?</a:t>
            </a:r>
            <a:endParaRPr lang="ru-RU" sz="2400" dirty="0"/>
          </a:p>
        </p:txBody>
      </p:sp>
      <p:pic>
        <p:nvPicPr>
          <p:cNvPr id="31762" name="Picture 2" descr="0_9f812_756b8b4c_XXL (700x700, 290Kb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3644900"/>
            <a:ext cx="2778125" cy="277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3" name="Picture 2" descr="0b3b72cf8138 - копия (3) (362x311, 76Kb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04025" y="3357563"/>
            <a:ext cx="2089150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395288" y="1052513"/>
            <a:ext cx="4897437" cy="2520950"/>
          </a:xfrm>
          <a:prstGeom prst="cloudCallout">
            <a:avLst>
              <a:gd name="adj1" fmla="val -14500"/>
              <a:gd name="adj2" fmla="val 9293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Во что превращается вода зимой?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5651500" y="1341438"/>
            <a:ext cx="2808288" cy="1439862"/>
          </a:xfrm>
          <a:prstGeom prst="cloudCallout">
            <a:avLst>
              <a:gd name="adj1" fmla="val -2783"/>
              <a:gd name="adj2" fmla="val 120655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В лёд.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2275" y="188913"/>
            <a:ext cx="6351588" cy="5222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</a:rPr>
              <a:t>А ларчик просто открывался. Разминка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4340" name="Picture 2" descr="https://avatars.mds.yandex.net/get-kinopoisk-image/1704946/5a81748a-74fb-464c-9c0d-ec06971e26de/1920x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8176" r="4622"/>
          <a:stretch>
            <a:fillRect/>
          </a:stretch>
        </p:blipFill>
        <p:spPr bwMode="auto">
          <a:xfrm>
            <a:off x="0" y="2565400"/>
            <a:ext cx="1990725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AutoShape 4" descr="Full vie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4342" name="Picture 2" descr="0_e44f4_db1ff9d9_L (329x500, 106Kb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2636838"/>
            <a:ext cx="2517775" cy="382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" descr="https://www.pngplay.com/wp-content/uploads/7/Ice-Cube-PNG-Clipart-Background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75" y="3213100"/>
            <a:ext cx="4183063" cy="333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вал 13"/>
          <p:cNvSpPr/>
          <p:nvPr/>
        </p:nvSpPr>
        <p:spPr>
          <a:xfrm>
            <a:off x="2916238" y="3284538"/>
            <a:ext cx="360362" cy="3381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995738" y="3284538"/>
            <a:ext cx="360362" cy="3381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916238" y="4149725"/>
            <a:ext cx="360362" cy="3381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995738" y="4149725"/>
            <a:ext cx="360362" cy="3381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3059113" y="2420938"/>
            <a:ext cx="0" cy="187166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3059113" y="4292600"/>
            <a:ext cx="2160587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059113" y="2420938"/>
            <a:ext cx="2160587" cy="187166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179388" y="404813"/>
            <a:ext cx="8785225" cy="8302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Не отрывая карандаша от бумаги, проведи через 4 данные точки замкнутую ломаную, состоящую из 3 звеньев.</a:t>
            </a:r>
            <a:endParaRPr lang="ru-RU" sz="2400" b="1" dirty="0"/>
          </a:p>
        </p:txBody>
      </p:sp>
      <p:pic>
        <p:nvPicPr>
          <p:cNvPr id="32777" name="Picture 2" descr="0_9f812_756b8b4c_XXL (700x700, 290Kb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22800" y="2133600"/>
            <a:ext cx="4521200" cy="429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8" name="Picture 2" descr="0b3b72cf8138 - копия (3) (362x311, 76Kb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4508500"/>
            <a:ext cx="225425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79388" y="981075"/>
            <a:ext cx="5797550" cy="55435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Солнце яркое, а луна …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Улица широкая, а переулок …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Булочка мягкая, а хлеб …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Газета свежая, а журнал …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Доктор Айболит добрый, а Баба Яга …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Сажа чёрная, а снег …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Смех громкий, а шёпот …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Чай горячий, а мороженое…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Пруд мелкий, а озеро …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Фрукты дорогие, а овощи …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Клубника крупная, а земляника …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Великан огромный, а </a:t>
            </a:r>
            <a:r>
              <a:rPr lang="ru-RU" sz="2400" b="1" dirty="0" err="1">
                <a:solidFill>
                  <a:schemeClr val="tx1"/>
                </a:solidFill>
              </a:rPr>
              <a:t>Дюймовочка</a:t>
            </a:r>
            <a:r>
              <a:rPr lang="ru-RU" sz="2400" b="1" dirty="0">
                <a:solidFill>
                  <a:schemeClr val="tx1"/>
                </a:solidFill>
              </a:rPr>
              <a:t> …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Карабас </a:t>
            </a:r>
            <a:r>
              <a:rPr lang="ru-RU" sz="2400" b="1" dirty="0" err="1">
                <a:solidFill>
                  <a:schemeClr val="tx1"/>
                </a:solidFill>
              </a:rPr>
              <a:t>Барабас</a:t>
            </a:r>
            <a:r>
              <a:rPr lang="ru-RU" sz="2400" b="1" dirty="0">
                <a:solidFill>
                  <a:schemeClr val="tx1"/>
                </a:solidFill>
              </a:rPr>
              <a:t> толстый, а </a:t>
            </a:r>
            <a:r>
              <a:rPr lang="ru-RU" sz="2400" b="1" dirty="0" err="1">
                <a:solidFill>
                  <a:schemeClr val="tx1"/>
                </a:solidFill>
              </a:rPr>
              <a:t>Дуремар</a:t>
            </a:r>
            <a:r>
              <a:rPr lang="ru-RU" sz="2400" b="1" dirty="0">
                <a:solidFill>
                  <a:schemeClr val="tx1"/>
                </a:solidFill>
              </a:rPr>
              <a:t> …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100888" y="981075"/>
            <a:ext cx="2043112" cy="55435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Дешёвый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Мелкая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Маленькая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Худой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Злая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Старый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Чёрствый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Узкий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Тусклая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Белый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Тихий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Холодное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Глубокое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tx1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5651500" y="1412875"/>
            <a:ext cx="1584325" cy="287972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580063" y="1773238"/>
            <a:ext cx="1655762" cy="216058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435600" y="2133600"/>
            <a:ext cx="1800225" cy="1439863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508625" y="2492375"/>
            <a:ext cx="1727200" cy="720725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5435600" y="2852738"/>
            <a:ext cx="1800225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5508625" y="3213100"/>
            <a:ext cx="1727200" cy="151130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508625" y="3905250"/>
            <a:ext cx="1727200" cy="1539875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5435600" y="4292600"/>
            <a:ext cx="1800225" cy="1512888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5508625" y="1412875"/>
            <a:ext cx="1727200" cy="3311525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V="1">
            <a:off x="5508625" y="1773238"/>
            <a:ext cx="1727200" cy="3311525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V="1">
            <a:off x="5508625" y="2133600"/>
            <a:ext cx="1727200" cy="331152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V="1">
            <a:off x="5435600" y="2565400"/>
            <a:ext cx="1800225" cy="3311525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435600" y="3573463"/>
            <a:ext cx="1728788" cy="1539875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95288" y="188913"/>
            <a:ext cx="8404225" cy="4000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7. Закончи предложения, соединяя с подходящим по смыслу антонимом</a:t>
            </a:r>
            <a:endParaRPr lang="ru-RU" sz="20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Прямоугольник 2"/>
          <p:cNvSpPr>
            <a:spLocks noChangeArrowheads="1"/>
          </p:cNvSpPr>
          <p:nvPr/>
        </p:nvSpPr>
        <p:spPr bwMode="auto">
          <a:xfrm>
            <a:off x="971550" y="1125538"/>
            <a:ext cx="7200900" cy="163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Я – Бабушка Загадушка,</a:t>
            </a:r>
          </a:p>
          <a:p>
            <a:r>
              <a:rPr lang="ru-RU" sz="2000" b="1">
                <a:latin typeface="Calibri" pitchFamily="34" charset="0"/>
              </a:rPr>
              <a:t>Я на завалинке сижу.                      Сяду рядышком на лавке.</a:t>
            </a:r>
          </a:p>
          <a:p>
            <a:r>
              <a:rPr lang="ru-RU" sz="2000" b="1">
                <a:latin typeface="Calibri" pitchFamily="34" charset="0"/>
              </a:rPr>
              <a:t>На народ все гляжу,                        Вместе с вами посижу.</a:t>
            </a:r>
          </a:p>
          <a:p>
            <a:r>
              <a:rPr lang="ru-RU" sz="2000" b="1">
                <a:latin typeface="Calibri" pitchFamily="34" charset="0"/>
              </a:rPr>
              <a:t>Все всегда запоминаю                     Загадаю вам задачки,</a:t>
            </a:r>
          </a:p>
          <a:p>
            <a:r>
              <a:rPr lang="ru-RU" sz="2000" b="1">
                <a:latin typeface="Calibri" pitchFamily="34" charset="0"/>
              </a:rPr>
              <a:t>И в копилку собираю.                     Кто смышленей, погляжу.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24075" y="476250"/>
            <a:ext cx="4238625" cy="4619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Задачи «Бабушки </a:t>
            </a:r>
            <a:r>
              <a:rPr lang="ru-RU" sz="2400" b="1" dirty="0" err="1"/>
              <a:t>Загадушки</a:t>
            </a:r>
            <a:r>
              <a:rPr lang="ru-RU" sz="2400" b="1" dirty="0"/>
              <a:t>»</a:t>
            </a:r>
            <a:endParaRPr lang="ru-RU" sz="2400" b="1" dirty="0"/>
          </a:p>
        </p:txBody>
      </p:sp>
      <p:pic>
        <p:nvPicPr>
          <p:cNvPr id="34819" name="Picture 2" descr="G:\Разработки  2 класс 23-24\Холодова методички и уроки 2 класс\2 класс Умники и умницы новый\Умники и умницы 2 часть\3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924175"/>
            <a:ext cx="8642350" cy="3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6" descr="0_8f09b_4a6be68c_orig (700x494, 222Kb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75" y="4868863"/>
            <a:ext cx="2006600" cy="141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Box 3"/>
          <p:cNvSpPr txBox="1">
            <a:spLocks noChangeArrowheads="1"/>
          </p:cNvSpPr>
          <p:nvPr/>
        </p:nvSpPr>
        <p:spPr bwMode="auto">
          <a:xfrm>
            <a:off x="179388" y="549275"/>
            <a:ext cx="253206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alibri" pitchFamily="34" charset="0"/>
              </a:rPr>
              <a:t>9. Рисуй от точки.</a:t>
            </a:r>
          </a:p>
        </p:txBody>
      </p:sp>
      <p:pic>
        <p:nvPicPr>
          <p:cNvPr id="3584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1052513"/>
            <a:ext cx="63881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419475" y="188913"/>
            <a:ext cx="4032250" cy="5222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</a:rPr>
              <a:t> Графический  диктант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35844" name="Picture 6" descr="0_8f09b_4a6be68c_orig (700x494, 222Kb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076700"/>
            <a:ext cx="3025775" cy="213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8" descr="Школьная доска зеленого цве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04813"/>
            <a:ext cx="8256587" cy="620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Заголовок 20"/>
          <p:cNvSpPr>
            <a:spLocks noGrp="1"/>
          </p:cNvSpPr>
          <p:nvPr>
            <p:ph type="title"/>
          </p:nvPr>
        </p:nvSpPr>
        <p:spPr>
          <a:xfrm>
            <a:off x="2339975" y="1628775"/>
            <a:ext cx="4521200" cy="1143000"/>
          </a:xfrm>
        </p:spPr>
        <p:txBody>
          <a:bodyPr/>
          <a:lstStyle/>
          <a:p>
            <a:r>
              <a:rPr lang="ru-RU" smtClean="0">
                <a:solidFill>
                  <a:srgbClr val="FF0000"/>
                </a:solidFill>
                <a:latin typeface="Comic Sans MS" pitchFamily="66" charset="0"/>
              </a:rPr>
              <a:t>М</a:t>
            </a:r>
            <a:r>
              <a:rPr lang="ru-RU" smtClean="0">
                <a:solidFill>
                  <a:srgbClr val="FFC000"/>
                </a:solidFill>
                <a:latin typeface="Comic Sans MS" pitchFamily="66" charset="0"/>
              </a:rPr>
              <a:t>о</a:t>
            </a:r>
            <a:r>
              <a:rPr lang="ru-RU" smtClean="0">
                <a:solidFill>
                  <a:srgbClr val="FFFF00"/>
                </a:solidFill>
                <a:latin typeface="Comic Sans MS" pitchFamily="66" charset="0"/>
              </a:rPr>
              <a:t>л</a:t>
            </a:r>
            <a:r>
              <a:rPr lang="ru-RU" smtClean="0">
                <a:solidFill>
                  <a:srgbClr val="92D050"/>
                </a:solidFill>
                <a:latin typeface="Comic Sans MS" pitchFamily="66" charset="0"/>
              </a:rPr>
              <a:t>о</a:t>
            </a:r>
            <a:r>
              <a:rPr lang="ru-RU" smtClean="0">
                <a:solidFill>
                  <a:srgbClr val="00B0F0"/>
                </a:solidFill>
                <a:latin typeface="Comic Sans MS" pitchFamily="66" charset="0"/>
              </a:rPr>
              <a:t>д</a:t>
            </a:r>
            <a:r>
              <a:rPr lang="ru-RU" smtClean="0">
                <a:solidFill>
                  <a:srgbClr val="FF0000"/>
                </a:solidFill>
                <a:latin typeface="Comic Sans MS" pitchFamily="66" charset="0"/>
              </a:rPr>
              <a:t>ц</a:t>
            </a:r>
            <a:r>
              <a:rPr lang="ru-RU" smtClean="0">
                <a:solidFill>
                  <a:srgbClr val="FFC000"/>
                </a:solidFill>
                <a:latin typeface="Comic Sans MS" pitchFamily="66" charset="0"/>
              </a:rPr>
              <a:t>ы</a:t>
            </a:r>
            <a:r>
              <a:rPr lang="ru-RU" smtClean="0">
                <a:solidFill>
                  <a:srgbClr val="FFFF00"/>
                </a:solidFill>
                <a:latin typeface="Comic Sans MS" pitchFamily="66" charset="0"/>
              </a:rPr>
              <a:t>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6488113"/>
            <a:ext cx="6864350" cy="369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Обновление презентации «Школа АБВ» </a:t>
            </a:r>
            <a:r>
              <a:rPr lang="en-US" b="1" dirty="0"/>
              <a:t>https://vk.com/shkola_abv</a:t>
            </a:r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395288" y="404813"/>
            <a:ext cx="4176712" cy="2663825"/>
          </a:xfrm>
          <a:prstGeom prst="cloudCallout">
            <a:avLst>
              <a:gd name="adj1" fmla="val -14500"/>
              <a:gd name="adj2" fmla="val 9293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Что у русалки вместо ног?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5651500" y="1341438"/>
            <a:ext cx="2808288" cy="1439862"/>
          </a:xfrm>
          <a:prstGeom prst="cloudCallout">
            <a:avLst>
              <a:gd name="adj1" fmla="val -2783"/>
              <a:gd name="adj2" fmla="val 120655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Хвост.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30724" name="Picture 4" descr="http://go3.imgsmail.ru/imgpreview?key=10bb7cfd0cb004e4&amp;mb=imgdb_preview_147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1275" y="2500313"/>
            <a:ext cx="1584325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2" descr="https://avatars.mds.yandex.net/get-kinopoisk-image/1704946/5a81748a-74fb-464c-9c0d-ec06971e26de/1920x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8176" r="4622"/>
          <a:stretch>
            <a:fillRect/>
          </a:stretch>
        </p:blipFill>
        <p:spPr bwMode="auto">
          <a:xfrm>
            <a:off x="0" y="2492375"/>
            <a:ext cx="199072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2" descr="0_e44f4_db1ff9d9_L (329x500, 106Kb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2636838"/>
            <a:ext cx="2517775" cy="382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395288" y="476250"/>
            <a:ext cx="4681537" cy="2592388"/>
          </a:xfrm>
          <a:prstGeom prst="cloudCallout">
            <a:avLst>
              <a:gd name="adj1" fmla="val -14500"/>
              <a:gd name="adj2" fmla="val 9293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Как называется место для стоянки кораблей?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5651500" y="1341438"/>
            <a:ext cx="2808288" cy="1439862"/>
          </a:xfrm>
          <a:prstGeom prst="cloudCallout">
            <a:avLst>
              <a:gd name="adj1" fmla="val -2783"/>
              <a:gd name="adj2" fmla="val 120655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Порт.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29700" name="Picture 4" descr="http://parnasse.ru/images/photos/medium/article23508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213" y="2708275"/>
            <a:ext cx="3197225" cy="368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2" descr="https://avatars.mds.yandex.net/get-kinopoisk-image/1704946/5a81748a-74fb-464c-9c0d-ec06971e26de/1920x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8176" r="4622"/>
          <a:stretch>
            <a:fillRect/>
          </a:stretch>
        </p:blipFill>
        <p:spPr bwMode="auto">
          <a:xfrm>
            <a:off x="0" y="2565400"/>
            <a:ext cx="1990725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2" descr="0_e44f4_db1ff9d9_L (329x500, 106Kb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2636838"/>
            <a:ext cx="2517775" cy="382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179388" y="404813"/>
            <a:ext cx="5184775" cy="2663825"/>
          </a:xfrm>
          <a:prstGeom prst="cloudCallout">
            <a:avLst>
              <a:gd name="adj1" fmla="val -14500"/>
              <a:gd name="adj2" fmla="val 9293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Сколько орехов в пустом стакане?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5651500" y="692150"/>
            <a:ext cx="3313113" cy="2089150"/>
          </a:xfrm>
          <a:prstGeom prst="cloudCallout">
            <a:avLst>
              <a:gd name="adj1" fmla="val -2783"/>
              <a:gd name="adj2" fmla="val 120655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Ни одного.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17411" name="Picture 2" descr="https://avatars.mds.yandex.net/get-kinopoisk-image/1704946/5a81748a-74fb-464c-9c0d-ec06971e26de/1920x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8176" r="4622"/>
          <a:stretch>
            <a:fillRect/>
          </a:stretch>
        </p:blipFill>
        <p:spPr bwMode="auto">
          <a:xfrm>
            <a:off x="0" y="2492375"/>
            <a:ext cx="199072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2" descr="0_e44f4_db1ff9d9_L (329x500, 106Kb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2636838"/>
            <a:ext cx="2517775" cy="382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0485" name="Picture 5" descr="C:\Users\Елена\Desktop\422a0cf1a367220359e1bf9b0aeee402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2500" y="3213100"/>
            <a:ext cx="2303463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395288" y="260350"/>
            <a:ext cx="5113337" cy="2808288"/>
          </a:xfrm>
          <a:prstGeom prst="cloudCallout">
            <a:avLst>
              <a:gd name="adj1" fmla="val -14500"/>
              <a:gd name="adj2" fmla="val 9293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Какие гласные русского алфавита идут одна за другой?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5651500" y="549275"/>
            <a:ext cx="3241675" cy="2232025"/>
          </a:xfrm>
          <a:prstGeom prst="cloudCallout">
            <a:avLst>
              <a:gd name="adj1" fmla="val -2783"/>
              <a:gd name="adj2" fmla="val 120655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Е, Ё.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Э, Ю, Я.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18435" name="Picture 2" descr="https://avatars.mds.yandex.net/get-kinopoisk-image/1704946/5a81748a-74fb-464c-9c0d-ec06971e26de/1920x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8176" r="4622"/>
          <a:stretch>
            <a:fillRect/>
          </a:stretch>
        </p:blipFill>
        <p:spPr bwMode="auto">
          <a:xfrm>
            <a:off x="0" y="2565400"/>
            <a:ext cx="1990725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2" descr="0_e44f4_db1ff9d9_L (329x500, 106Kb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2636838"/>
            <a:ext cx="2517775" cy="382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395288" y="404813"/>
            <a:ext cx="4608512" cy="2663825"/>
          </a:xfrm>
          <a:prstGeom prst="cloudCallout">
            <a:avLst>
              <a:gd name="adj1" fmla="val -14500"/>
              <a:gd name="adj2" fmla="val 9293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Куда прибывает поезд?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5219700" y="836613"/>
            <a:ext cx="3240088" cy="1944687"/>
          </a:xfrm>
          <a:prstGeom prst="cloudCallout">
            <a:avLst>
              <a:gd name="adj1" fmla="val 23963"/>
              <a:gd name="adj2" fmla="val 131237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На вокзал. 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19459" name="Picture 2" descr="https://avatars.mds.yandex.net/get-kinopoisk-image/1704946/5a81748a-74fb-464c-9c0d-ec06971e26de/1920x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8176" r="4622"/>
          <a:stretch>
            <a:fillRect/>
          </a:stretch>
        </p:blipFill>
        <p:spPr bwMode="auto">
          <a:xfrm>
            <a:off x="0" y="2492375"/>
            <a:ext cx="199072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2" descr="0_e44f4_db1ff9d9_L (329x500, 106Kb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2636838"/>
            <a:ext cx="2517775" cy="382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68538" y="3284538"/>
            <a:ext cx="4138612" cy="30892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395288" y="476250"/>
            <a:ext cx="4176712" cy="2016125"/>
          </a:xfrm>
          <a:prstGeom prst="cloudCallout">
            <a:avLst>
              <a:gd name="adj1" fmla="val -14500"/>
              <a:gd name="adj2" fmla="val 9293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Какого цвета ёлка?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5435600" y="1341438"/>
            <a:ext cx="3384550" cy="1439862"/>
          </a:xfrm>
          <a:prstGeom prst="cloudCallout">
            <a:avLst>
              <a:gd name="adj1" fmla="val -2783"/>
              <a:gd name="adj2" fmla="val 120655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Зелёного. 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20483" name="Picture 2" descr="https://avatars.mds.yandex.net/get-kinopoisk-image/1704946/5a81748a-74fb-464c-9c0d-ec06971e26de/1920x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8176" r="4622"/>
          <a:stretch>
            <a:fillRect/>
          </a:stretch>
        </p:blipFill>
        <p:spPr bwMode="auto">
          <a:xfrm>
            <a:off x="0" y="2492375"/>
            <a:ext cx="199072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2" descr="0_e44f4_db1ff9d9_L (329x500, 106Kb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2636838"/>
            <a:ext cx="2517775" cy="382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AutoShape 2" descr="https://i.pinimg.com/736x/12/fc/56/12fc5667b8740c62637da424fea2eaa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7411" name="Picture 3" descr="C:\Users\Елена\Desktop\12fc5667b8740c62637da424fea2eaa8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25" y="2276475"/>
            <a:ext cx="3173413" cy="406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395288" y="476250"/>
            <a:ext cx="4176712" cy="2592388"/>
          </a:xfrm>
          <a:prstGeom prst="cloudCallout">
            <a:avLst>
              <a:gd name="adj1" fmla="val -14500"/>
              <a:gd name="adj2" fmla="val 9293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По чему ездят поезда?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4932363" y="404813"/>
            <a:ext cx="3960812" cy="2376487"/>
          </a:xfrm>
          <a:prstGeom prst="cloudCallout">
            <a:avLst>
              <a:gd name="adj1" fmla="val -2783"/>
              <a:gd name="adj2" fmla="val 120655"/>
            </a:avLst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По рельсам.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24580" name="Picture 4" descr="http://www.vialeto.ru/images/bilet/travel5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875" y="3141663"/>
            <a:ext cx="3419475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2" descr="https://avatars.mds.yandex.net/get-kinopoisk-image/1704946/5a81748a-74fb-464c-9c0d-ec06971e26de/1920x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8176" r="4622"/>
          <a:stretch>
            <a:fillRect/>
          </a:stretch>
        </p:blipFill>
        <p:spPr bwMode="auto">
          <a:xfrm>
            <a:off x="0" y="2492375"/>
            <a:ext cx="199072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2" descr="0_e44f4_db1ff9d9_L (329x500, 106Kb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2636838"/>
            <a:ext cx="2517775" cy="382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674</TotalTime>
  <Words>406</Words>
  <Application>Microsoft Office PowerPoint</Application>
  <PresentationFormat>Экран (4:3)</PresentationFormat>
  <Paragraphs>120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Calibri</vt:lpstr>
      <vt:lpstr>Arial</vt:lpstr>
      <vt:lpstr>Comic Sans MS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Берюхов</cp:lastModifiedBy>
  <cp:revision>106</cp:revision>
  <dcterms:modified xsi:type="dcterms:W3CDTF">2026-01-08T13:13:58Z</dcterms:modified>
</cp:coreProperties>
</file>